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</p:sldIdLst>
  <p:sldSz cx="12192000" cy="6858000"/>
  <p:notesSz cx="12192000" cy="6858000"/>
  <p:embeddedFontLst>
    <p:embeddedFont>
      <p:font typeface="ALBFHS+Arial" charset="0"/>
      <p:regular r:id="rId3"/>
    </p:embeddedFont>
    <p:embeddedFont>
      <p:font typeface="Calibri" pitchFamily="34" charset="0"/>
      <p:regular r:id="rId4"/>
      <p:bold r:id="rId5"/>
      <p:italic r:id="rId6"/>
      <p:boldItalic r:id="rId7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4397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66" y="-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810167" y="5865394"/>
            <a:ext cx="220505" cy="1521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8"/>
              </a:lnSpc>
              <a:spcBef>
                <a:spcPts val="0"/>
              </a:spcBef>
              <a:spcAft>
                <a:spcPts val="0"/>
              </a:spcAft>
            </a:pPr>
            <a:r>
              <a:rPr sz="800" dirty="0">
                <a:solidFill>
                  <a:srgbClr val="1A1B1D"/>
                </a:solidFill>
                <a:latin typeface="ALBFHS+Arial"/>
                <a:cs typeface="ALBFHS+Arial"/>
              </a:rPr>
              <a:t>В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648418" y="5865394"/>
            <a:ext cx="203454" cy="1521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8"/>
              </a:lnSpc>
              <a:spcBef>
                <a:spcPts val="0"/>
              </a:spcBef>
              <a:spcAft>
                <a:spcPts val="0"/>
              </a:spcAft>
            </a:pPr>
            <a:r>
              <a:rPr sz="800" dirty="0">
                <a:solidFill>
                  <a:srgbClr val="1A1B1D"/>
                </a:solidFill>
                <a:latin typeface="ALBFHS+Arial"/>
                <a:cs typeface="ALBFHS+Arial"/>
              </a:rPr>
              <a:t>с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523450" y="6031510"/>
            <a:ext cx="261936" cy="1521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8"/>
              </a:lnSpc>
              <a:spcBef>
                <a:spcPts val="0"/>
              </a:spcBef>
              <a:spcAft>
                <a:spcPts val="0"/>
              </a:spcAft>
            </a:pPr>
            <a:r>
              <a:rPr sz="800" dirty="0">
                <a:solidFill>
                  <a:srgbClr val="1A1B1D"/>
                </a:solidFill>
                <a:latin typeface="ALBFHS+Arial"/>
                <a:cs typeface="ALBFHS+Arial"/>
              </a:rPr>
              <a:t>№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421082" y="6031510"/>
            <a:ext cx="206644" cy="1521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8"/>
              </a:lnSpc>
              <a:spcBef>
                <a:spcPts val="0"/>
              </a:spcBef>
              <a:spcAft>
                <a:spcPts val="0"/>
              </a:spcAft>
            </a:pPr>
            <a:r>
              <a:rPr sz="800" dirty="0">
                <a:solidFill>
                  <a:srgbClr val="1A1B1D"/>
                </a:solidFill>
                <a:latin typeface="ALBFHS+Arial"/>
                <a:cs typeface="ALBFHS+Arial"/>
              </a:rPr>
              <a:t>в</a:t>
            </a:r>
          </a:p>
        </p:txBody>
      </p:sp>
      <p:sp>
        <p:nvSpPr>
          <p:cNvPr id="20" name="object 3"/>
          <p:cNvSpPr txBox="1"/>
          <p:nvPr/>
        </p:nvSpPr>
        <p:spPr>
          <a:xfrm>
            <a:off x="597196" y="39534"/>
            <a:ext cx="7148447" cy="820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204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в вуз для абитуриентов Белгородской области</a:t>
            </a:r>
            <a:endParaRPr sz="2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bject 8"/>
          <p:cNvSpPr txBox="1"/>
          <p:nvPr/>
        </p:nvSpPr>
        <p:spPr>
          <a:xfrm>
            <a:off x="10913829" y="3767931"/>
            <a:ext cx="629308" cy="2056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96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rgbClr val="173C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ЕКЦ</a:t>
            </a:r>
            <a:endParaRPr sz="1600" b="1" dirty="0">
              <a:solidFill>
                <a:srgbClr val="173C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069591" y="1709407"/>
            <a:ext cx="6552728" cy="40977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8465557" y="3623914"/>
            <a:ext cx="504056" cy="3497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622473" y="4496463"/>
            <a:ext cx="504056" cy="3497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7327" y="1359008"/>
            <a:ext cx="5151491" cy="54718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4255544" y="1340464"/>
            <a:ext cx="1525868" cy="1239173"/>
            <a:chOff x="4577360" y="2311912"/>
            <a:chExt cx="1525868" cy="1239173"/>
          </a:xfrm>
        </p:grpSpPr>
        <p:pic>
          <p:nvPicPr>
            <p:cNvPr id="45" name="Рисунок 4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64871" y="2311912"/>
              <a:ext cx="1089506" cy="973072"/>
            </a:xfrm>
            <a:prstGeom prst="rect">
              <a:avLst/>
            </a:prstGeom>
          </p:spPr>
        </p:pic>
        <p:sp>
          <p:nvSpPr>
            <p:cNvPr id="49" name="object 10"/>
            <p:cNvSpPr txBox="1"/>
            <p:nvPr/>
          </p:nvSpPr>
          <p:spPr>
            <a:xfrm>
              <a:off x="4577360" y="3262095"/>
              <a:ext cx="1525868" cy="28899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0" marR="0" algn="ctr">
                <a:lnSpc>
                  <a:spcPts val="111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ФГБУ </a:t>
              </a:r>
              <a:r>
                <a:rPr lang="ru-RU" sz="1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Интеробразование</a:t>
              </a:r>
              <a:endParaRPr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564158" y="1457065"/>
            <a:ext cx="933028" cy="1026960"/>
            <a:chOff x="543809" y="2394605"/>
            <a:chExt cx="933028" cy="1026960"/>
          </a:xfrm>
        </p:grpSpPr>
        <p:pic>
          <p:nvPicPr>
            <p:cNvPr id="31" name="Рисунок 3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9296" y="2394605"/>
              <a:ext cx="749843" cy="828260"/>
            </a:xfrm>
            <a:prstGeom prst="rect">
              <a:avLst/>
            </a:prstGeom>
          </p:spPr>
        </p:pic>
        <p:sp>
          <p:nvSpPr>
            <p:cNvPr id="54" name="object 10"/>
            <p:cNvSpPr txBox="1"/>
            <p:nvPr/>
          </p:nvSpPr>
          <p:spPr>
            <a:xfrm>
              <a:off x="543809" y="3280501"/>
              <a:ext cx="933028" cy="14106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0" marR="0">
                <a:lnSpc>
                  <a:spcPts val="111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Абитуриент</a:t>
              </a:r>
              <a:endParaRPr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07264" y="1094039"/>
            <a:ext cx="1381231" cy="1441286"/>
          </a:xfrm>
          <a:prstGeom prst="rect">
            <a:avLst/>
          </a:prstGeom>
        </p:spPr>
      </p:pic>
      <p:cxnSp>
        <p:nvCxnSpPr>
          <p:cNvPr id="67" name="Прямая со стрелкой 66"/>
          <p:cNvCxnSpPr/>
          <p:nvPr/>
        </p:nvCxnSpPr>
        <p:spPr>
          <a:xfrm>
            <a:off x="1563481" y="1914122"/>
            <a:ext cx="71758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" name="Рисунок 7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1772" y="1783619"/>
            <a:ext cx="261005" cy="261005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609777" y="971670"/>
            <a:ext cx="862904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Абитуриент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5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обращается в Единый контактный центр </a:t>
            </a:r>
            <a:r>
              <a:rPr lang="ru-RU" sz="1400" b="1" spc="57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Суперсервиса</a:t>
            </a:r>
            <a:r>
              <a:rPr lang="ru-RU" sz="1400" b="1" spc="5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«Поступление в вуз онлайн»</a:t>
            </a:r>
            <a:endParaRPr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5" name="Прямая со стрелкой 54"/>
          <p:cNvCxnSpPr/>
          <p:nvPr/>
        </p:nvCxnSpPr>
        <p:spPr>
          <a:xfrm>
            <a:off x="3879491" y="1921115"/>
            <a:ext cx="71758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1517605" y="3801509"/>
            <a:ext cx="71758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3" name="Рисунок 72"/>
          <p:cNvPicPr>
            <a:picLocks noChangeAspect="1"/>
          </p:cNvPicPr>
          <p:nvPr/>
        </p:nvPicPr>
        <p:blipFill rotWithShape="1">
          <a:blip r:embed="rId6" cstate="print"/>
          <a:srcRect l="10491" t="13309" r="10226" b="15356"/>
          <a:stretch/>
        </p:blipFill>
        <p:spPr>
          <a:xfrm>
            <a:off x="1760818" y="3716706"/>
            <a:ext cx="242362" cy="169606"/>
          </a:xfrm>
          <a:prstGeom prst="rect">
            <a:avLst/>
          </a:prstGeom>
        </p:spPr>
      </p:pic>
      <p:pic>
        <p:nvPicPr>
          <p:cNvPr id="75" name="Рисунок 7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18386" y="3273056"/>
            <a:ext cx="1168948" cy="1044024"/>
          </a:xfrm>
          <a:prstGeom prst="rect">
            <a:avLst/>
          </a:prstGeom>
        </p:spPr>
      </p:pic>
      <p:sp>
        <p:nvSpPr>
          <p:cNvPr id="76" name="object 10"/>
          <p:cNvSpPr txBox="1"/>
          <p:nvPr/>
        </p:nvSpPr>
        <p:spPr>
          <a:xfrm>
            <a:off x="4256601" y="4426196"/>
            <a:ext cx="1525868" cy="288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algn="ctr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object 10"/>
          <p:cNvSpPr txBox="1"/>
          <p:nvPr/>
        </p:nvSpPr>
        <p:spPr>
          <a:xfrm>
            <a:off x="6182365" y="3204584"/>
            <a:ext cx="5873565" cy="1661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«Если вы хотите воспользоваться особенностями приема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программы высшего образования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предусмотренными для выпускников общеобразовательных организаций Белгородской области, вам необходимо подать документы одним из следующих способов: 1) лично в вуз, 2) направить документы по почте, 3) подать с помощью информационной системы вуза.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данных особенностей не исключает вашей возможности подать заявление через портал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участвовать в поступлении на общих основаниях.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Консультацию по всем вопросам, связанным с поступлением выпускников школ Белгородской области, вы можете получить по телефону горячей линии: 8-800-301-4455»</a:t>
            </a:r>
          </a:p>
        </p:txBody>
      </p:sp>
      <p:sp>
        <p:nvSpPr>
          <p:cNvPr id="78" name="object 10"/>
          <p:cNvSpPr txBox="1"/>
          <p:nvPr/>
        </p:nvSpPr>
        <p:spPr>
          <a:xfrm>
            <a:off x="6133839" y="1821698"/>
            <a:ext cx="5409298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по телефону горячей линии: 8-800-301-4455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object 10"/>
          <p:cNvSpPr txBox="1"/>
          <p:nvPr/>
        </p:nvSpPr>
        <p:spPr>
          <a:xfrm>
            <a:off x="614954" y="5014681"/>
            <a:ext cx="8174518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Абитуриент обращается в службу технической поддержки портала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</a:t>
            </a: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1" name="Группа 80"/>
          <p:cNvGrpSpPr/>
          <p:nvPr/>
        </p:nvGrpSpPr>
        <p:grpSpPr>
          <a:xfrm>
            <a:off x="564158" y="3371837"/>
            <a:ext cx="933028" cy="1026960"/>
            <a:chOff x="543809" y="2394605"/>
            <a:chExt cx="933028" cy="1026960"/>
          </a:xfrm>
        </p:grpSpPr>
        <p:pic>
          <p:nvPicPr>
            <p:cNvPr id="82" name="Рисунок 8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9296" y="2394605"/>
              <a:ext cx="749843" cy="828260"/>
            </a:xfrm>
            <a:prstGeom prst="rect">
              <a:avLst/>
            </a:prstGeom>
          </p:spPr>
        </p:pic>
        <p:sp>
          <p:nvSpPr>
            <p:cNvPr id="83" name="object 10"/>
            <p:cNvSpPr txBox="1"/>
            <p:nvPr/>
          </p:nvSpPr>
          <p:spPr>
            <a:xfrm>
              <a:off x="543809" y="3280501"/>
              <a:ext cx="933028" cy="14106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0" marR="0">
                <a:lnSpc>
                  <a:spcPts val="111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Абитуриент</a:t>
              </a:r>
              <a:endParaRPr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2407263" y="3150136"/>
            <a:ext cx="1381231" cy="1441286"/>
            <a:chOff x="2303656" y="3065324"/>
            <a:chExt cx="1381231" cy="1441286"/>
          </a:xfrm>
        </p:grpSpPr>
        <p:pic>
          <p:nvPicPr>
            <p:cNvPr id="84" name="Рисунок 83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03656" y="3065324"/>
              <a:ext cx="1381231" cy="1441286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2659687" y="3701665"/>
              <a:ext cx="631202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solidFill>
                    <a:srgbClr val="14397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</a:t>
              </a:r>
              <a:endParaRPr lang="ru-RU" sz="1400" b="1" dirty="0">
                <a:solidFill>
                  <a:srgbClr val="14397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6" name="object 10"/>
          <p:cNvSpPr txBox="1"/>
          <p:nvPr/>
        </p:nvSpPr>
        <p:spPr>
          <a:xfrm>
            <a:off x="630598" y="2922577"/>
            <a:ext cx="617678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Абитуриент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5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обращается через платформу обратной связи</a:t>
            </a:r>
            <a:endParaRPr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5" name="Группа 84"/>
          <p:cNvGrpSpPr/>
          <p:nvPr/>
        </p:nvGrpSpPr>
        <p:grpSpPr>
          <a:xfrm>
            <a:off x="582411" y="5562712"/>
            <a:ext cx="933028" cy="1026960"/>
            <a:chOff x="543809" y="2394605"/>
            <a:chExt cx="933028" cy="1026960"/>
          </a:xfrm>
        </p:grpSpPr>
        <p:pic>
          <p:nvPicPr>
            <p:cNvPr id="86" name="Рисунок 8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9296" y="2394605"/>
              <a:ext cx="749843" cy="828260"/>
            </a:xfrm>
            <a:prstGeom prst="rect">
              <a:avLst/>
            </a:prstGeom>
          </p:spPr>
        </p:pic>
        <p:sp>
          <p:nvSpPr>
            <p:cNvPr id="87" name="object 10"/>
            <p:cNvSpPr txBox="1"/>
            <p:nvPr/>
          </p:nvSpPr>
          <p:spPr>
            <a:xfrm>
              <a:off x="543809" y="3280501"/>
              <a:ext cx="933028" cy="14106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0" marR="0">
                <a:lnSpc>
                  <a:spcPts val="111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Абитуриент</a:t>
              </a:r>
              <a:endParaRPr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88" name="Прямая со стрелкой 87"/>
          <p:cNvCxnSpPr/>
          <p:nvPr/>
        </p:nvCxnSpPr>
        <p:spPr>
          <a:xfrm>
            <a:off x="1481601" y="6055268"/>
            <a:ext cx="71758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9" name="Рисунок 8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09892" y="5924765"/>
            <a:ext cx="261005" cy="261005"/>
          </a:xfrm>
          <a:prstGeom prst="rect">
            <a:avLst/>
          </a:prstGeom>
        </p:spPr>
      </p:pic>
      <p:cxnSp>
        <p:nvCxnSpPr>
          <p:cNvPr id="90" name="Прямая со стрелкой 89"/>
          <p:cNvCxnSpPr/>
          <p:nvPr/>
        </p:nvCxnSpPr>
        <p:spPr>
          <a:xfrm>
            <a:off x="3788494" y="3840699"/>
            <a:ext cx="71758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Группа 90"/>
          <p:cNvGrpSpPr/>
          <p:nvPr/>
        </p:nvGrpSpPr>
        <p:grpSpPr>
          <a:xfrm>
            <a:off x="2336591" y="5228799"/>
            <a:ext cx="1381231" cy="1441286"/>
            <a:chOff x="2303656" y="3065324"/>
            <a:chExt cx="1381231" cy="1441286"/>
          </a:xfrm>
        </p:grpSpPr>
        <p:pic>
          <p:nvPicPr>
            <p:cNvPr id="92" name="Рисунок 91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03656" y="3065324"/>
              <a:ext cx="1381231" cy="1441286"/>
            </a:xfrm>
            <a:prstGeom prst="rect">
              <a:avLst/>
            </a:prstGeom>
          </p:spPr>
        </p:pic>
        <p:sp>
          <p:nvSpPr>
            <p:cNvPr id="93" name="TextBox 92"/>
            <p:cNvSpPr txBox="1"/>
            <p:nvPr/>
          </p:nvSpPr>
          <p:spPr>
            <a:xfrm>
              <a:off x="2619600" y="3700203"/>
              <a:ext cx="701874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solidFill>
                    <a:srgbClr val="14397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ЕПГУ</a:t>
              </a:r>
              <a:endParaRPr lang="ru-RU" sz="1400" b="1" dirty="0">
                <a:solidFill>
                  <a:srgbClr val="14397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94" name="Рисунок 9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8974" y="5372673"/>
            <a:ext cx="1168948" cy="1044024"/>
          </a:xfrm>
          <a:prstGeom prst="rect">
            <a:avLst/>
          </a:prstGeom>
        </p:spPr>
      </p:pic>
      <p:cxnSp>
        <p:nvCxnSpPr>
          <p:cNvPr id="95" name="Прямая со стрелкой 94"/>
          <p:cNvCxnSpPr/>
          <p:nvPr/>
        </p:nvCxnSpPr>
        <p:spPr>
          <a:xfrm>
            <a:off x="3722857" y="6055267"/>
            <a:ext cx="71758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object 10"/>
          <p:cNvSpPr txBox="1"/>
          <p:nvPr/>
        </p:nvSpPr>
        <p:spPr>
          <a:xfrm>
            <a:off x="4287648" y="6444096"/>
            <a:ext cx="1525868" cy="288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algn="ctr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Минцифры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ts val="1112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object 10"/>
          <p:cNvSpPr txBox="1"/>
          <p:nvPr/>
        </p:nvSpPr>
        <p:spPr>
          <a:xfrm>
            <a:off x="6168453" y="5413837"/>
            <a:ext cx="587356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«Консультацию по всем вопросам, связанным с поступлением выпускников общеобразовательных организаций Белгородской области, вы можете получить по телефону горячей линии: 8-800-301-4455»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</TotalTime>
  <Words>154</Words>
  <Application>Microsoft Office PowerPoint</Application>
  <PresentationFormat>Произвольный</PresentationFormat>
  <Paragraphs>22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ALBFHS+Arial</vt:lpstr>
      <vt:lpstr>Times New Roman</vt:lpstr>
      <vt:lpstr>Calibri</vt:lpstr>
      <vt:lpstr>Theme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t_gul</dc:creator>
  <cp:lastModifiedBy>Юрист</cp:lastModifiedBy>
  <cp:revision>43</cp:revision>
  <dcterms:modified xsi:type="dcterms:W3CDTF">2023-06-27T09:20:35Z</dcterms:modified>
</cp:coreProperties>
</file>