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9926638" cy="6797675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1271464" y="188640"/>
            <a:ext cx="10314432" cy="3151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260"/>
              </a:spcAft>
              <a:defRPr/>
            </a:pPr>
            <a:r>
              <a:rPr lang="ru" sz="2300" b="1" cap="all" spc="-50" dirty="0">
                <a:solidFill>
                  <a:srgbClr val="1F4E79"/>
                </a:solidFill>
                <a:latin typeface="Arial"/>
                <a:cs typeface="Arial"/>
              </a:rPr>
              <a:t>прием в организации высшего образования в 2023 </a:t>
            </a:r>
            <a:r>
              <a:rPr lang="ru" sz="2300" b="1" cap="all" spc="-50" dirty="0" smtClean="0">
                <a:solidFill>
                  <a:srgbClr val="1F4E79"/>
                </a:solidFill>
                <a:latin typeface="Arial"/>
                <a:cs typeface="Arial"/>
              </a:rPr>
              <a:t>году</a:t>
            </a:r>
          </a:p>
          <a:p>
            <a:pPr indent="0" algn="ctr">
              <a:spcAft>
                <a:spcPts val="1260"/>
              </a:spcAft>
              <a:defRPr/>
            </a:pPr>
            <a:r>
              <a:rPr lang="ru-RU" sz="2300" b="1" cap="all" spc="-50" dirty="0" smtClean="0">
                <a:solidFill>
                  <a:srgbClr val="1F4E79"/>
                </a:solidFill>
                <a:latin typeface="Arial"/>
                <a:cs typeface="Arial"/>
              </a:rPr>
              <a:t>В</a:t>
            </a:r>
            <a:r>
              <a:rPr lang="ru" sz="2300" b="1" cap="all" spc="-50" dirty="0" smtClean="0">
                <a:solidFill>
                  <a:srgbClr val="1F4E79"/>
                </a:solidFill>
                <a:latin typeface="Arial"/>
                <a:cs typeface="Arial"/>
              </a:rPr>
              <a:t>ыпускников 11-х классов Белгородской области</a:t>
            </a:r>
            <a:endParaRPr lang="ru" sz="2300" b="1" cap="all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191344" y="1916832"/>
            <a:ext cx="69847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200" b="1">
                <a:solidFill>
                  <a:srgbClr val="C00000"/>
                </a:solidFill>
                <a:latin typeface="Arial"/>
                <a:cs typeface="Arial"/>
              </a:rPr>
              <a:t>Для выпускников школ, обучавшихся </a:t>
            </a:r>
            <a:r>
              <a:rPr lang="ru-RU" sz="3200" b="1" u="sng">
                <a:solidFill>
                  <a:srgbClr val="C00000"/>
                </a:solidFill>
                <a:latin typeface="Arial"/>
                <a:cs typeface="Arial"/>
              </a:rPr>
              <a:t>очно</a:t>
            </a:r>
            <a:endParaRPr/>
          </a:p>
          <a:p>
            <a:pPr algn="ctr">
              <a:defRPr/>
            </a:pPr>
            <a:endParaRPr lang="ru-RU" sz="2200" b="1">
              <a:solidFill>
                <a:srgbClr val="C00000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ru-RU" sz="2800" b="1">
                <a:latin typeface="Arial"/>
                <a:cs typeface="Arial"/>
              </a:rPr>
              <a:t>2031 </a:t>
            </a:r>
            <a:r>
              <a:rPr lang="ru-RU" sz="2400" b="1">
                <a:latin typeface="Arial"/>
                <a:cs typeface="Arial"/>
              </a:rPr>
              <a:t>человек</a:t>
            </a:r>
          </a:p>
          <a:p>
            <a:pPr algn="ctr">
              <a:defRPr/>
            </a:pPr>
            <a:endParaRPr lang="ru-RU" sz="2200">
              <a:latin typeface="Arial"/>
              <a:cs typeface="Arial"/>
            </a:endParaRPr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7133169" y="2074265"/>
            <a:ext cx="402991" cy="34063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Прямоугольник 9"/>
          <p:cNvSpPr/>
          <p:nvPr/>
        </p:nvSpPr>
        <p:spPr bwMode="auto">
          <a:xfrm>
            <a:off x="7510552" y="1990001"/>
            <a:ext cx="455714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200">
                <a:latin typeface="Arial"/>
                <a:cs typeface="Arial"/>
              </a:rPr>
              <a:t>поступление по результатам ЕГЭ</a:t>
            </a:r>
            <a:endParaRPr/>
          </a:p>
        </p:txBody>
      </p:sp>
      <p:sp>
        <p:nvSpPr>
          <p:cNvPr id="65" name="TextBox 64"/>
          <p:cNvSpPr txBox="1"/>
          <p:nvPr/>
        </p:nvSpPr>
        <p:spPr bwMode="auto">
          <a:xfrm>
            <a:off x="7608168" y="2499861"/>
            <a:ext cx="39777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dirty="0">
                <a:latin typeface="Arial"/>
                <a:cs typeface="Arial"/>
              </a:rPr>
              <a:t>Заявление в приемную комиссию вуза:</a:t>
            </a:r>
            <a:endParaRPr dirty="0"/>
          </a:p>
          <a:p>
            <a:pPr>
              <a:defRPr/>
            </a:pPr>
            <a:endParaRPr lang="ru-RU" dirty="0">
              <a:latin typeface="Arial"/>
              <a:cs typeface="Arial"/>
            </a:endParaRPr>
          </a:p>
          <a:p>
            <a:pPr>
              <a:defRPr/>
            </a:pPr>
            <a:r>
              <a:rPr lang="ru-RU" dirty="0">
                <a:latin typeface="Arial"/>
                <a:cs typeface="Arial"/>
              </a:rPr>
              <a:t> очно в вузе</a:t>
            </a:r>
            <a:endParaRPr dirty="0"/>
          </a:p>
          <a:p>
            <a:pPr>
              <a:defRPr/>
            </a:pPr>
            <a:endParaRPr lang="ru-RU" dirty="0">
              <a:latin typeface="Arial"/>
              <a:cs typeface="Arial"/>
            </a:endParaRPr>
          </a:p>
          <a:p>
            <a:pPr>
              <a:defRPr/>
            </a:pPr>
            <a:r>
              <a:rPr lang="ru-RU" dirty="0">
                <a:latin typeface="Arial"/>
                <a:cs typeface="Arial"/>
              </a:rPr>
              <a:t> дистанционно на сайте вуза</a:t>
            </a:r>
            <a:endParaRPr dirty="0"/>
          </a:p>
          <a:p>
            <a:pPr>
              <a:defRPr/>
            </a:pPr>
            <a:endParaRPr lang="ru-RU" dirty="0">
              <a:latin typeface="Arial"/>
              <a:cs typeface="Arial"/>
            </a:endParaRPr>
          </a:p>
          <a:p>
            <a:pPr>
              <a:defRPr/>
            </a:pPr>
            <a:r>
              <a:rPr lang="ru-RU" dirty="0">
                <a:latin typeface="Arial"/>
              </a:rPr>
              <a:t> дистанционно через </a:t>
            </a:r>
            <a:r>
              <a:rPr lang="ru-RU" dirty="0" err="1">
                <a:latin typeface="Arial"/>
              </a:rPr>
              <a:t>суперсервис</a:t>
            </a:r>
            <a:r>
              <a:rPr lang="ru-RU" dirty="0">
                <a:latin typeface="Arial"/>
              </a:rPr>
              <a:t> «</a:t>
            </a:r>
            <a:r>
              <a:rPr lang="ru-RU" dirty="0" smtClean="0">
                <a:latin typeface="Arial"/>
              </a:rPr>
              <a:t>Поступление </a:t>
            </a:r>
            <a:r>
              <a:rPr lang="ru-RU" dirty="0">
                <a:latin typeface="Arial"/>
              </a:rPr>
              <a:t>в вуз онлайн</a:t>
            </a:r>
            <a:r>
              <a:rPr lang="ru-RU" dirty="0" smtClean="0">
                <a:latin typeface="Arial"/>
              </a:rPr>
              <a:t>»</a:t>
            </a:r>
          </a:p>
          <a:p>
            <a:pPr>
              <a:defRPr/>
            </a:pPr>
            <a:endParaRPr lang="ru-RU" dirty="0" smtClean="0">
              <a:latin typeface="Arial"/>
            </a:endParaRPr>
          </a:p>
          <a:p>
            <a:pPr>
              <a:defRPr/>
            </a:pPr>
            <a:r>
              <a:rPr lang="ru-RU" dirty="0">
                <a:latin typeface="Arial"/>
              </a:rPr>
              <a:t> через операторов почтовой связи общего пользования</a:t>
            </a: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11585896" y="6381328"/>
            <a:ext cx="5885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latin typeface="Arial"/>
                <a:cs typeface="Arial"/>
              </a:rPr>
              <a:t>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-96688" y="116632"/>
            <a:ext cx="12288688" cy="3151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260"/>
              </a:spcAft>
              <a:defRPr/>
            </a:pPr>
            <a:r>
              <a:rPr lang="ru" sz="2300" b="1" cap="all" spc="-50">
                <a:solidFill>
                  <a:srgbClr val="1F4E79"/>
                </a:solidFill>
                <a:latin typeface="Arial"/>
                <a:cs typeface="Arial"/>
              </a:rPr>
              <a:t>Особенности приема в организации высшего образования в 2023 году</a:t>
            </a:r>
            <a:endParaRPr lang="ru" sz="2300" b="1" cap="all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5303912" y="2373900"/>
            <a:ext cx="48245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2200">
                <a:solidFill>
                  <a:schemeClr val="dk1"/>
                </a:solidFill>
                <a:latin typeface="Arial"/>
                <a:cs typeface="Arial"/>
              </a:rPr>
              <a:t>В</a:t>
            </a:r>
            <a:r>
              <a:rPr lang="ru-RU" sz="2200">
                <a:latin typeface="Arial"/>
                <a:cs typeface="Arial"/>
              </a:rPr>
              <a:t>ступительные испытания </a:t>
            </a:r>
            <a:r>
              <a:rPr lang="ru-RU" sz="2200">
                <a:solidFill>
                  <a:schemeClr val="dk1"/>
                </a:solidFill>
                <a:latin typeface="Arial"/>
                <a:cs typeface="Arial"/>
              </a:rPr>
              <a:t>в вузе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4871864" y="2445908"/>
            <a:ext cx="402991" cy="340632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 bwMode="auto">
          <a:xfrm>
            <a:off x="1581727" y="548680"/>
            <a:ext cx="104909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200" b="1" dirty="0">
                <a:solidFill>
                  <a:srgbClr val="C00000"/>
                </a:solidFill>
                <a:latin typeface="Arial"/>
                <a:cs typeface="Arial"/>
              </a:rPr>
              <a:t>Для выпускников 284 школ, обучавшихся </a:t>
            </a:r>
            <a:r>
              <a:rPr lang="ru-RU" sz="2800" b="1" u="sng" dirty="0">
                <a:solidFill>
                  <a:srgbClr val="C00000"/>
                </a:solidFill>
                <a:latin typeface="Arial"/>
                <a:cs typeface="Arial"/>
              </a:rPr>
              <a:t>дистанционно</a:t>
            </a:r>
            <a:r>
              <a:rPr lang="ru-RU" sz="2200" b="1" dirty="0">
                <a:solidFill>
                  <a:srgbClr val="C00000"/>
                </a:solidFill>
                <a:latin typeface="Arial"/>
                <a:cs typeface="Arial"/>
              </a:rPr>
              <a:t>:</a:t>
            </a:r>
            <a:endParaRPr dirty="0"/>
          </a:p>
          <a:p>
            <a:pPr>
              <a:defRPr/>
            </a:pPr>
            <a:endParaRPr lang="ru-RU" sz="2200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695343" y="2412812"/>
            <a:ext cx="4536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u="sng">
                <a:latin typeface="Arial"/>
                <a:cs typeface="Arial"/>
              </a:rPr>
              <a:t>Не сдавали ЕГЭ</a:t>
            </a: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99259" y="2340169"/>
            <a:ext cx="526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>
                <a:solidFill>
                  <a:schemeClr val="dk1"/>
                </a:solidFill>
                <a:latin typeface="Arial"/>
                <a:cs typeface="Arial"/>
              </a:rPr>
              <a:t>1</a:t>
            </a:r>
            <a:endParaRPr lang="ru-RU" sz="4000" b="1">
              <a:latin typeface="Arial"/>
              <a:cs typeface="Arial"/>
            </a:endParaRPr>
          </a:p>
        </p:txBody>
      </p:sp>
      <p:sp>
        <p:nvSpPr>
          <p:cNvPr id="50" name="TextBox 49"/>
          <p:cNvSpPr txBox="1"/>
          <p:nvPr/>
        </p:nvSpPr>
        <p:spPr bwMode="auto">
          <a:xfrm>
            <a:off x="5326371" y="2838206"/>
            <a:ext cx="46580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Ø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Заявление в приемную комиссию вуза: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очно в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вузе, дистанционно через информационную систему вуза,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через операторов почтовой связи общего пользования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1864268" y="1052736"/>
            <a:ext cx="7651454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 smtClean="0">
                <a:latin typeface="Arial"/>
                <a:cs typeface="Arial"/>
              </a:rPr>
              <a:t>       Приказ </a:t>
            </a:r>
            <a:r>
              <a:rPr lang="ru-RU" dirty="0" err="1">
                <a:latin typeface="Arial"/>
                <a:cs typeface="Arial"/>
              </a:rPr>
              <a:t>Минпросвещения</a:t>
            </a:r>
            <a:r>
              <a:rPr lang="ru-RU" dirty="0">
                <a:latin typeface="Arial"/>
                <a:cs typeface="Arial"/>
              </a:rPr>
              <a:t> </a:t>
            </a:r>
            <a:r>
              <a:rPr lang="ru-RU" dirty="0" smtClean="0">
                <a:latin typeface="Arial"/>
                <a:cs typeface="Arial"/>
              </a:rPr>
              <a:t>России от </a:t>
            </a:r>
            <a:r>
              <a:rPr lang="ru-RU" dirty="0">
                <a:latin typeface="Arial"/>
                <a:cs typeface="Arial"/>
              </a:rPr>
              <a:t>7 апреля 2023 года </a:t>
            </a:r>
            <a:r>
              <a:rPr lang="ru-RU" dirty="0" smtClean="0">
                <a:latin typeface="Arial"/>
                <a:cs typeface="Arial"/>
              </a:rPr>
              <a:t>№ 245</a:t>
            </a:r>
            <a:endParaRPr dirty="0" smtClean="0"/>
          </a:p>
          <a:p>
            <a:pPr algn="ctr">
              <a:defRPr/>
            </a:pPr>
            <a:r>
              <a:rPr lang="ru-RU" sz="1600" dirty="0" smtClean="0">
                <a:latin typeface="Arial"/>
                <a:cs typeface="Arial"/>
              </a:rPr>
              <a:t>(размещен на сайте Министерства образования Белгородской области)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0477419" y="577864"/>
            <a:ext cx="1595245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>
                <a:latin typeface="Arial"/>
                <a:cs typeface="Arial"/>
              </a:rPr>
              <a:t>3 224</a:t>
            </a:r>
            <a:endParaRPr/>
          </a:p>
          <a:p>
            <a:pPr algn="ctr">
              <a:defRPr/>
            </a:pPr>
            <a:r>
              <a:rPr lang="ru-RU" sz="2400" b="1">
                <a:latin typeface="Arial"/>
                <a:cs typeface="Arial"/>
              </a:rPr>
              <a:t>человека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382536" y="545599"/>
            <a:ext cx="1233834" cy="1233834"/>
          </a:xfrm>
          <a:prstGeom prst="rect">
            <a:avLst/>
          </a:prstGeom>
        </p:spPr>
      </p:pic>
      <p:sp>
        <p:nvSpPr>
          <p:cNvPr id="37" name="Прямоугольник 36"/>
          <p:cNvSpPr/>
          <p:nvPr/>
        </p:nvSpPr>
        <p:spPr bwMode="auto">
          <a:xfrm>
            <a:off x="11585896" y="6381328"/>
            <a:ext cx="5885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latin typeface="Arial"/>
                <a:cs typeface="Arial"/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 bwMode="auto">
          <a:xfrm>
            <a:off x="5303912" y="3894147"/>
            <a:ext cx="45860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Ø"/>
              <a:defRPr/>
            </a:pPr>
            <a:r>
              <a:rPr lang="ru-RU" sz="1400" dirty="0">
                <a:latin typeface="Arial"/>
                <a:cs typeface="Arial"/>
              </a:rPr>
              <a:t>Выбор формы проведения вступительных испытаний по желанию абитуриента: письменно или собеседование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1" name="Прямоугольник 70"/>
          <p:cNvSpPr/>
          <p:nvPr/>
        </p:nvSpPr>
        <p:spPr bwMode="auto">
          <a:xfrm>
            <a:off x="5303912" y="4686235"/>
            <a:ext cx="48050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/>
              <a:buChar char="Ø"/>
              <a:defRPr/>
            </a:pPr>
            <a:r>
              <a:rPr lang="ru-RU" sz="1400" dirty="0">
                <a:latin typeface="Arial"/>
                <a:cs typeface="Arial"/>
              </a:rPr>
              <a:t>Выбор формата проведения вступительных испытаний определяется по желанию абитуриента: очно в вузе или дистанционно</a:t>
            </a:r>
            <a:endParaRPr sz="1400" dirty="0"/>
          </a:p>
        </p:txBody>
      </p:sp>
      <p:sp>
        <p:nvSpPr>
          <p:cNvPr id="73" name="Прямоугольник 72"/>
          <p:cNvSpPr/>
          <p:nvPr/>
        </p:nvSpPr>
        <p:spPr bwMode="auto">
          <a:xfrm>
            <a:off x="5303912" y="5448126"/>
            <a:ext cx="48050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/>
              <a:buChar char="Ø"/>
              <a:defRPr/>
            </a:pPr>
            <a:r>
              <a:rPr lang="ru-RU" sz="1400" dirty="0">
                <a:latin typeface="Arial"/>
                <a:cs typeface="Arial"/>
              </a:rPr>
              <a:t>Формат проведения дополнительных вступительных испытаний творческой и (или) профессиональной направленности </a:t>
            </a:r>
            <a:br>
              <a:rPr lang="ru-RU" sz="1400" dirty="0">
                <a:latin typeface="Arial"/>
                <a:cs typeface="Arial"/>
              </a:rPr>
            </a:br>
            <a:r>
              <a:rPr lang="ru-RU" sz="1400" dirty="0">
                <a:latin typeface="Arial"/>
                <a:cs typeface="Arial"/>
              </a:rPr>
              <a:t>(при необходимости) определяется вузом.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-96688" y="116632"/>
            <a:ext cx="12288688" cy="3151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260"/>
              </a:spcAft>
              <a:defRPr/>
            </a:pPr>
            <a:r>
              <a:rPr lang="ru" sz="2300" b="1" cap="all" spc="-50">
                <a:solidFill>
                  <a:srgbClr val="1F4E79"/>
                </a:solidFill>
                <a:latin typeface="Arial"/>
                <a:cs typeface="Arial"/>
              </a:rPr>
              <a:t>Особенности приема в организации высшего образования в 2023 году</a:t>
            </a:r>
            <a:endParaRPr lang="ru" sz="2300" b="1" cap="all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76929" y="1777958"/>
            <a:ext cx="368878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Ø"/>
              <a:defRPr/>
            </a:pPr>
            <a:r>
              <a:rPr lang="ru-RU" sz="1600" dirty="0">
                <a:latin typeface="Arial"/>
                <a:cs typeface="Arial"/>
              </a:rPr>
              <a:t>Заявление в приемную комиссию</a:t>
            </a:r>
            <a:endParaRPr dirty="0"/>
          </a:p>
          <a:p>
            <a:pPr>
              <a:defRPr/>
            </a:pPr>
            <a:r>
              <a:rPr lang="ru-RU" sz="1600" dirty="0" smtClean="0">
                <a:latin typeface="Arial"/>
                <a:cs typeface="Arial"/>
              </a:rPr>
              <a:t>вуза:</a:t>
            </a:r>
            <a:endParaRPr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latin typeface="Arial"/>
                <a:cs typeface="Arial"/>
              </a:rPr>
              <a:t>очно в вузе;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через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операторов почтовой связи общего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пользования;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latin typeface="Arial"/>
                <a:cs typeface="Arial"/>
              </a:rPr>
              <a:t>дистанционно </a:t>
            </a:r>
            <a:r>
              <a:rPr lang="ru-RU" sz="1600" dirty="0">
                <a:latin typeface="Arial"/>
                <a:cs typeface="Arial"/>
              </a:rPr>
              <a:t>на сайте </a:t>
            </a:r>
            <a:r>
              <a:rPr lang="ru-RU" sz="1600" dirty="0" smtClean="0">
                <a:latin typeface="Arial"/>
                <a:cs typeface="Arial"/>
              </a:rPr>
              <a:t>вуза</a:t>
            </a:r>
            <a:r>
              <a:rPr lang="ru-RU" sz="1600" dirty="0">
                <a:latin typeface="Arial"/>
                <a:cs typeface="Arial"/>
              </a:rPr>
              <a:t/>
            </a:r>
            <a:br>
              <a:rPr lang="ru-RU" sz="1600" dirty="0">
                <a:latin typeface="Arial"/>
                <a:cs typeface="Arial"/>
              </a:rPr>
            </a:br>
            <a:r>
              <a:rPr lang="ru-RU" sz="1600" dirty="0">
                <a:latin typeface="Arial"/>
                <a:cs typeface="Arial"/>
              </a:rPr>
              <a:t>или через </a:t>
            </a:r>
            <a:r>
              <a:rPr lang="ru-RU" sz="1600" dirty="0" err="1">
                <a:latin typeface="Arial"/>
                <a:cs typeface="Arial"/>
              </a:rPr>
              <a:t>суперсервис</a:t>
            </a:r>
            <a:r>
              <a:rPr lang="ru-RU" sz="1600" dirty="0">
                <a:latin typeface="Arial"/>
                <a:cs typeface="Arial"/>
              </a:rPr>
              <a:t> </a:t>
            </a:r>
            <a:br>
              <a:rPr lang="ru-RU" sz="1600" dirty="0">
                <a:latin typeface="Arial"/>
                <a:cs typeface="Arial"/>
              </a:rPr>
            </a:br>
            <a:r>
              <a:rPr lang="ru-RU" sz="1600" dirty="0">
                <a:latin typeface="Arial"/>
                <a:cs typeface="Arial"/>
              </a:rPr>
              <a:t>«</a:t>
            </a:r>
            <a:r>
              <a:rPr lang="ru-RU" sz="1600" dirty="0" smtClean="0">
                <a:latin typeface="Arial"/>
                <a:cs typeface="Arial"/>
              </a:rPr>
              <a:t>Поступление </a:t>
            </a:r>
            <a:r>
              <a:rPr lang="ru-RU" sz="1600" dirty="0">
                <a:latin typeface="Arial"/>
                <a:cs typeface="Arial"/>
              </a:rPr>
              <a:t>в вуз онлайн»</a:t>
            </a:r>
          </a:p>
        </p:txBody>
      </p:sp>
      <p:sp>
        <p:nvSpPr>
          <p:cNvPr id="51" name="TextBox 50"/>
          <p:cNvSpPr txBox="1"/>
          <p:nvPr/>
        </p:nvSpPr>
        <p:spPr bwMode="auto">
          <a:xfrm>
            <a:off x="829424" y="447055"/>
            <a:ext cx="4536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u="sng">
                <a:latin typeface="Arial"/>
                <a:cs typeface="Arial"/>
              </a:rPr>
              <a:t>Сдавали ЕГЭ</a:t>
            </a:r>
          </a:p>
        </p:txBody>
      </p:sp>
      <p:sp>
        <p:nvSpPr>
          <p:cNvPr id="52" name="Прямоугольник 51"/>
          <p:cNvSpPr/>
          <p:nvPr/>
        </p:nvSpPr>
        <p:spPr bwMode="auto">
          <a:xfrm>
            <a:off x="397376" y="404664"/>
            <a:ext cx="526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>
                <a:latin typeface="Arial"/>
                <a:cs typeface="Arial"/>
              </a:rPr>
              <a:t>2</a:t>
            </a:r>
          </a:p>
        </p:txBody>
      </p:sp>
      <p:sp>
        <p:nvSpPr>
          <p:cNvPr id="53" name="TextBox 52"/>
          <p:cNvSpPr txBox="1"/>
          <p:nvPr/>
        </p:nvSpPr>
        <p:spPr bwMode="auto">
          <a:xfrm>
            <a:off x="484196" y="1052736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2400">
                <a:solidFill>
                  <a:schemeClr val="dk1"/>
                </a:solidFill>
                <a:latin typeface="Arial"/>
                <a:cs typeface="Arial"/>
              </a:rPr>
              <a:t>Полный комплект ЕГЭ</a:t>
            </a:r>
          </a:p>
        </p:txBody>
      </p:sp>
      <p:pic>
        <p:nvPicPr>
          <p:cNvPr id="54" name="Рисунок 53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81205" y="1152115"/>
            <a:ext cx="402991" cy="340632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 bwMode="auto">
          <a:xfrm>
            <a:off x="4310344" y="836712"/>
            <a:ext cx="2686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dk1"/>
                </a:solidFill>
                <a:latin typeface="Arial"/>
                <a:cs typeface="Arial"/>
              </a:rPr>
              <a:t>В</a:t>
            </a:r>
            <a:r>
              <a:rPr lang="ru-RU" sz="2400" dirty="0">
                <a:latin typeface="Arial"/>
                <a:cs typeface="Arial"/>
              </a:rPr>
              <a:t>ступительные </a:t>
            </a:r>
            <a:endParaRPr dirty="0"/>
          </a:p>
          <a:p>
            <a:pPr algn="ctr">
              <a:defRPr/>
            </a:pPr>
            <a:r>
              <a:rPr lang="ru-RU" sz="2400" dirty="0">
                <a:latin typeface="Arial"/>
                <a:cs typeface="Arial"/>
              </a:rPr>
              <a:t>испытания </a:t>
            </a:r>
            <a:r>
              <a:rPr lang="ru-RU" sz="2400" dirty="0">
                <a:solidFill>
                  <a:schemeClr val="dk1"/>
                </a:solidFill>
                <a:latin typeface="Arial"/>
                <a:cs typeface="Arial"/>
              </a:rPr>
              <a:t>в вузе</a:t>
            </a: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4058807" y="980728"/>
            <a:ext cx="402991" cy="340632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 bwMode="auto">
          <a:xfrm>
            <a:off x="3791744" y="1628800"/>
            <a:ext cx="350102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Ø"/>
              <a:defRPr/>
            </a:pPr>
            <a:r>
              <a:rPr lang="ru-RU" sz="1500" dirty="0">
                <a:latin typeface="Arial"/>
                <a:cs typeface="Arial"/>
              </a:rPr>
              <a:t>Заявление в приемную комиссию вуза: очно в </a:t>
            </a:r>
            <a:r>
              <a:rPr lang="ru-RU" sz="1500" dirty="0" smtClean="0">
                <a:latin typeface="Arial"/>
                <a:cs typeface="Arial"/>
              </a:rPr>
              <a:t>вузе, дистанционно </a:t>
            </a:r>
            <a:r>
              <a:rPr lang="ru-RU" sz="1500" dirty="0">
                <a:latin typeface="Arial"/>
                <a:cs typeface="Arial"/>
              </a:rPr>
              <a:t>на сайте </a:t>
            </a:r>
            <a:r>
              <a:rPr lang="ru-RU" sz="1500" dirty="0" smtClean="0">
                <a:latin typeface="Arial"/>
                <a:cs typeface="Arial"/>
              </a:rPr>
              <a:t>вуза,</a:t>
            </a:r>
            <a:r>
              <a:rPr lang="ru-RU" sz="1500" dirty="0" smtClean="0">
                <a:latin typeface="Arial"/>
              </a:rPr>
              <a:t> </a:t>
            </a:r>
            <a:r>
              <a:rPr lang="ru-RU" sz="1500" dirty="0">
                <a:latin typeface="Arial"/>
              </a:rPr>
              <a:t>через операторов почтовой связи общего пользования</a:t>
            </a:r>
            <a:endParaRPr sz="1500" dirty="0"/>
          </a:p>
        </p:txBody>
      </p:sp>
      <p:sp>
        <p:nvSpPr>
          <p:cNvPr id="58" name="TextBox 57"/>
          <p:cNvSpPr txBox="1"/>
          <p:nvPr/>
        </p:nvSpPr>
        <p:spPr bwMode="auto">
          <a:xfrm>
            <a:off x="3791744" y="2897068"/>
            <a:ext cx="3580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Ø"/>
              <a:defRPr/>
            </a:pPr>
            <a:r>
              <a:rPr lang="ru-RU" sz="1500" dirty="0">
                <a:latin typeface="Arial"/>
                <a:cs typeface="Arial"/>
              </a:rPr>
              <a:t>Выбор формы проведения вступительных испытаний по желанию абитуриента: письменно или собеседование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 bwMode="auto">
          <a:xfrm>
            <a:off x="8280919" y="764704"/>
            <a:ext cx="39357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dk1"/>
                </a:solidFill>
                <a:latin typeface="Arial"/>
                <a:cs typeface="Arial"/>
              </a:rPr>
              <a:t>Неполный комплект ЕГЭ: </a:t>
            </a:r>
            <a:r>
              <a:rPr lang="ru-RU" dirty="0">
                <a:solidFill>
                  <a:schemeClr val="dk1"/>
                </a:solidFill>
                <a:latin typeface="Arial"/>
                <a:cs typeface="Arial"/>
              </a:rPr>
              <a:t>и по результатам ЕГЭ,</a:t>
            </a:r>
            <a:endParaRPr dirty="0"/>
          </a:p>
          <a:p>
            <a:pPr algn="ctr">
              <a:defRPr/>
            </a:pPr>
            <a:r>
              <a:rPr lang="ru-RU" dirty="0">
                <a:solidFill>
                  <a:schemeClr val="dk1"/>
                </a:solidFill>
                <a:latin typeface="Arial"/>
                <a:cs typeface="Arial"/>
              </a:rPr>
              <a:t>и по результатам </a:t>
            </a:r>
            <a:endParaRPr dirty="0"/>
          </a:p>
          <a:p>
            <a:pPr algn="ctr">
              <a:defRPr/>
            </a:pPr>
            <a:r>
              <a:rPr lang="ru-RU" dirty="0">
                <a:solidFill>
                  <a:schemeClr val="dk1"/>
                </a:solidFill>
                <a:latin typeface="Arial"/>
                <a:cs typeface="Arial"/>
              </a:rPr>
              <a:t>вступительных испытаний</a:t>
            </a: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8049966" y="980728"/>
            <a:ext cx="402991" cy="340632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 bwMode="auto">
          <a:xfrm>
            <a:off x="7824192" y="1988840"/>
            <a:ext cx="43438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Ø"/>
              <a:defRPr/>
            </a:pPr>
            <a:r>
              <a:rPr lang="ru-RU" sz="1500" dirty="0">
                <a:latin typeface="Arial"/>
                <a:cs typeface="Arial"/>
              </a:rPr>
              <a:t>Заявление в приемную комиссию вуза: очно в </a:t>
            </a:r>
            <a:r>
              <a:rPr lang="ru-RU" sz="1500" dirty="0" smtClean="0">
                <a:latin typeface="Arial"/>
                <a:cs typeface="Arial"/>
              </a:rPr>
              <a:t>вузе, дистанционно </a:t>
            </a:r>
            <a:r>
              <a:rPr lang="ru-RU" sz="1500" dirty="0">
                <a:latin typeface="Arial"/>
                <a:cs typeface="Arial"/>
              </a:rPr>
              <a:t/>
            </a:r>
            <a:br>
              <a:rPr lang="ru-RU" sz="1500" dirty="0">
                <a:latin typeface="Arial"/>
                <a:cs typeface="Arial"/>
              </a:rPr>
            </a:br>
            <a:r>
              <a:rPr lang="ru-RU" sz="1500" dirty="0" smtClean="0">
                <a:latin typeface="Arial"/>
                <a:cs typeface="Arial"/>
              </a:rPr>
              <a:t>через информационную систему вуза, </a:t>
            </a:r>
            <a:r>
              <a:rPr lang="ru-RU" sz="1500" dirty="0">
                <a:latin typeface="Arial"/>
              </a:rPr>
              <a:t>через операторов почтовой связи общего </a:t>
            </a:r>
            <a:r>
              <a:rPr lang="ru-RU" sz="1500" dirty="0" smtClean="0">
                <a:latin typeface="Arial"/>
              </a:rPr>
              <a:t>пользования</a:t>
            </a:r>
            <a:r>
              <a:rPr lang="ru-RU" sz="1500" dirty="0" smtClean="0">
                <a:latin typeface="Arial"/>
                <a:cs typeface="Arial"/>
              </a:rPr>
              <a:t> </a:t>
            </a:r>
            <a:r>
              <a:rPr lang="ru-RU" sz="1500" dirty="0">
                <a:latin typeface="Arial"/>
                <a:cs typeface="Arial"/>
              </a:rPr>
              <a:t>с указанием предметов формы сдачи вступительных испытаний</a:t>
            </a:r>
            <a:endParaRPr sz="1500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3899689" y="556704"/>
            <a:ext cx="49065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latin typeface="Arial"/>
                <a:cs typeface="Arial"/>
              </a:rPr>
              <a:t>Поступление на выбор абитуриента:</a:t>
            </a:r>
            <a:endParaRPr lang="ru-RU" sz="2000" b="1"/>
          </a:p>
        </p:txBody>
      </p:sp>
      <p:sp>
        <p:nvSpPr>
          <p:cNvPr id="32" name="TextBox 31"/>
          <p:cNvSpPr txBox="1"/>
          <p:nvPr/>
        </p:nvSpPr>
        <p:spPr bwMode="auto">
          <a:xfrm>
            <a:off x="106530" y="3863950"/>
            <a:ext cx="3629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Ø"/>
              <a:defRPr/>
            </a:pPr>
            <a:r>
              <a:rPr lang="ru-RU" sz="1600" i="1" dirty="0">
                <a:latin typeface="Arial"/>
                <a:cs typeface="Arial"/>
              </a:rPr>
              <a:t>Все предметы можно пересдать по вступительным испытаниям, в том числе в форме собеседования</a:t>
            </a: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113705" y="5016078"/>
            <a:ext cx="39528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FF0000"/>
                </a:solidFill>
                <a:latin typeface="Arial"/>
                <a:cs typeface="Arial"/>
              </a:rPr>
              <a:t>!!!</a:t>
            </a:r>
            <a:r>
              <a:rPr lang="ru-RU" sz="1600" dirty="0">
                <a:solidFill>
                  <a:schemeClr val="dk1"/>
                </a:solidFill>
                <a:latin typeface="Arial"/>
                <a:cs typeface="Arial"/>
              </a:rPr>
              <a:t> Засчитывается наилучший результат, который имеется у поступающего (балл по ЕГЭ или </a:t>
            </a:r>
            <a:endParaRPr dirty="0"/>
          </a:p>
          <a:p>
            <a:pPr>
              <a:defRPr/>
            </a:pPr>
            <a:r>
              <a:rPr lang="ru-RU" sz="1600" dirty="0">
                <a:solidFill>
                  <a:schemeClr val="dk1"/>
                </a:solidFill>
                <a:latin typeface="Arial"/>
                <a:cs typeface="Arial"/>
              </a:rPr>
              <a:t>балл по вступительному испытанию)</a:t>
            </a:r>
            <a:endParaRPr lang="ru-RU" sz="1600" dirty="0">
              <a:latin typeface="Arial"/>
              <a:cs typeface="Arial"/>
            </a:endParaRPr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11566383" y="6473065"/>
            <a:ext cx="5885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>
                <a:latin typeface="Arial"/>
                <a:cs typeface="Arial"/>
              </a:rPr>
              <a:t>3</a:t>
            </a:r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 bwMode="auto">
          <a:xfrm flipH="1">
            <a:off x="3863752" y="1322431"/>
            <a:ext cx="21740" cy="52749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 bwMode="auto">
          <a:xfrm>
            <a:off x="7824192" y="3580274"/>
            <a:ext cx="424893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Ø"/>
              <a:defRPr/>
            </a:pPr>
            <a:r>
              <a:rPr lang="ru-RU" sz="1500" dirty="0">
                <a:latin typeface="Arial"/>
                <a:cs typeface="Arial"/>
              </a:rPr>
              <a:t>Выбор формы проведения вступительных испытаний по желанию абитуриента: письменно или собеседование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38" name="Прямая соединительная линия 37"/>
          <p:cNvCxnSpPr>
            <a:cxnSpLocks/>
          </p:cNvCxnSpPr>
          <p:nvPr/>
        </p:nvCxnSpPr>
        <p:spPr bwMode="auto">
          <a:xfrm flipH="1">
            <a:off x="7824192" y="1340768"/>
            <a:ext cx="21740" cy="52749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 bwMode="auto">
          <a:xfrm>
            <a:off x="3791744" y="3933056"/>
            <a:ext cx="377397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/>
              <a:buChar char="Ø"/>
              <a:defRPr/>
            </a:pPr>
            <a:r>
              <a:rPr lang="ru-RU" sz="1500" dirty="0">
                <a:latin typeface="Arial"/>
                <a:cs typeface="Arial"/>
              </a:rPr>
              <a:t>Выбор формата проведения вступительных испытаний определяется по желанию абитуриента: очно в вузе или дистанционно</a:t>
            </a:r>
            <a:endParaRPr sz="1500" dirty="0"/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3791744" y="5243716"/>
            <a:ext cx="397243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/>
              <a:buChar char="Ø"/>
              <a:defRPr/>
            </a:pPr>
            <a:r>
              <a:rPr lang="ru-RU" sz="1500" dirty="0">
                <a:latin typeface="Arial"/>
                <a:cs typeface="Arial"/>
              </a:rPr>
              <a:t>Формат проведения дополнительных вступительных испытаний творческой и (или) профессиональной направленности </a:t>
            </a:r>
            <a:br>
              <a:rPr lang="ru-RU" sz="1500" dirty="0">
                <a:latin typeface="Arial"/>
                <a:cs typeface="Arial"/>
              </a:rPr>
            </a:br>
            <a:r>
              <a:rPr lang="ru-RU" sz="1500" dirty="0">
                <a:latin typeface="Arial"/>
                <a:cs typeface="Arial"/>
              </a:rPr>
              <a:t>(при необходимости) определяется вузом.</a:t>
            </a: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7824192" y="4509120"/>
            <a:ext cx="43306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/>
              <a:buChar char="Ø"/>
              <a:defRPr/>
            </a:pPr>
            <a:r>
              <a:rPr lang="ru-RU" sz="1500" dirty="0">
                <a:latin typeface="Arial"/>
                <a:cs typeface="Arial"/>
              </a:rPr>
              <a:t>Выбор формата проведения вступительных испытаний определяется по желанию абитуриента: очно в вузе или дистанционно</a:t>
            </a:r>
            <a:endParaRPr sz="1500" dirty="0"/>
          </a:p>
        </p:txBody>
      </p:sp>
      <p:sp>
        <p:nvSpPr>
          <p:cNvPr id="43" name="Прямоугольник 42"/>
          <p:cNvSpPr/>
          <p:nvPr/>
        </p:nvSpPr>
        <p:spPr bwMode="auto">
          <a:xfrm>
            <a:off x="7824192" y="5581689"/>
            <a:ext cx="43324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/>
              <a:buChar char="Ø"/>
              <a:defRPr/>
            </a:pPr>
            <a:r>
              <a:rPr lang="ru-RU" sz="1500" dirty="0">
                <a:latin typeface="Arial"/>
                <a:cs typeface="Arial"/>
              </a:rPr>
              <a:t>Формат проведения дополнительных вступительных испытаний творческой и (или) профессиональной направленности (при необходимости) определяется вузом.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379</Words>
  <Application>Microsoft Office PowerPoint</Application>
  <DocSecurity>0</DocSecurity>
  <PresentationFormat>Произвольный</PresentationFormat>
  <Paragraphs>58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Шаповалова Наталья Алексеевна</dc:creator>
  <cp:lastModifiedBy>Юрист</cp:lastModifiedBy>
  <cp:revision>138</cp:revision>
  <cp:lastPrinted>2023-06-22T12:20:50Z</cp:lastPrinted>
  <dcterms:modified xsi:type="dcterms:W3CDTF">2023-06-27T09:20:09Z</dcterms:modified>
  <dc:identifier/>
  <dc:language/>
  <cp:version/>
</cp:coreProperties>
</file>